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0" r:id="rId6"/>
    <p:sldId id="282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9E88-2034-4640-ADFE-17A2EF5DB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72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9E8C8-F587-4709-8C43-FEA9CFC00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627FA-008F-4ADD-B997-C950D872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1A282A9-D727-4FAA-A17F-589F10662721}" type="datetimeFigureOut">
              <a:rPr lang="th-TH" smtClean="0"/>
              <a:pPr/>
              <a:t>09/04/64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6F33-A3C0-4D05-BCEA-7A5F2F87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BE827-08C2-4306-B064-97A4B7A0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23382E10-2FFE-4956-B6F1-B4A8A5C5D83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377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89B0-9205-4C4B-8265-E7DD7511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7A5CF-54B3-4699-8FC8-BB2C502D0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0EB31-3D19-4315-98C7-D17A34DE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82A9-D727-4FAA-A17F-589F10662721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C874-A305-4C5B-8EB8-D970557C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8E1A6-6014-4364-A78B-235CB448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E10-2FFE-4956-B6F1-B4A8A5C5D8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331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1FFDA8-0185-485C-A312-4A21D7B7A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4492E-7E8B-4017-BD39-99007DD36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9CB87-A450-4C2F-814A-FF13CD1F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82A9-D727-4FAA-A17F-589F10662721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9E43F-478E-471C-81D8-334BDFB6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56495-BE39-4CBC-B43A-684C8E03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E10-2FFE-4956-B6F1-B4A8A5C5D8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216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3CFD-D082-431A-957B-61CBDCA9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BE939-4437-4ACF-97BB-6714D2759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3200" b="1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2800" b="1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2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2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FB14E-E658-4CB8-879B-9241810D5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41A282A9-D727-4FAA-A17F-589F10662721}" type="datetimeFigureOut">
              <a:rPr lang="th-TH" smtClean="0"/>
              <a:pPr/>
              <a:t>09/04/64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29952-A030-4242-8FFF-D17259E2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083F6-90D8-48BE-A8D0-67F482AE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23382E10-2FFE-4956-B6F1-B4A8A5C5D83A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7" name="Picture 2" descr="Image result for tcep logo">
            <a:extLst>
              <a:ext uri="{FF2B5EF4-FFF2-40B4-BE49-F238E27FC236}">
                <a16:creationId xmlns:a16="http://schemas.microsoft.com/office/drawing/2014/main" id="{C6574574-E89F-4E3E-ACA0-D70A3C16BA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r="21984"/>
          <a:stretch/>
        </p:blipFill>
        <p:spPr bwMode="auto">
          <a:xfrm>
            <a:off x="11012128" y="185738"/>
            <a:ext cx="917763" cy="91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4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65AB-D12F-4B09-B91D-43632B22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2F893-BDEC-4779-8E3D-BEF14F19A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60909-AA0C-480D-BD75-9E0B4869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82A9-D727-4FAA-A17F-589F10662721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4F9A0-BDE9-4853-8404-AE20B49F0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5C353-0261-47CC-BC87-68E40458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E10-2FFE-4956-B6F1-B4A8A5C5D8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193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86AE2-BA3D-4A18-BEB3-9A0E9EFB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BBCC5-AF3F-4260-A9E7-797DB76B8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6F9E8-3A21-4259-914B-9974C006B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E59D9-1FE6-4C87-AAED-D8CBFC52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82A9-D727-4FAA-A17F-589F10662721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B8D86-D181-4B0B-8F8D-B03F0A52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AB1BA-4921-4E10-8E33-3C65E3A8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E10-2FFE-4956-B6F1-B4A8A5C5D8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608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9C35-24D1-45D9-86BF-0A9CF033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F6050-B7DA-4B4F-88DB-3617D17E6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1FD5-ACF4-450D-BCE0-484302123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7922D-709E-4096-9B7D-1FC45AE42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4836A-E92B-4FE5-B2F7-39A576BF6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CAC80-3257-4891-BA79-7F12F400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82A9-D727-4FAA-A17F-589F10662721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B3DD3C-BB00-4C11-B730-2C27B979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7864BE-3B26-4F1D-BF44-1C0163EE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E10-2FFE-4956-B6F1-B4A8A5C5D8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10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FA550-86D2-4ED9-9953-BAB5FA9E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05C1F-0C33-47D4-A625-F185D41D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82A9-D727-4FAA-A17F-589F10662721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1500C-B84D-45F7-B85F-D56C665A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0E0C3-5087-4BC6-93D3-FBC69048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E10-2FFE-4956-B6F1-B4A8A5C5D8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378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C279C-0881-4E5C-861D-CB7152FD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82A9-D727-4FAA-A17F-589F10662721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BDDA5B-9D04-4258-820E-43AA969A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BCCED-8AF7-4EFC-8E9C-EFC9879B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E10-2FFE-4956-B6F1-B4A8A5C5D8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403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6302-4F90-45EB-A823-06955DCB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9527-7E15-49FE-953D-AB7FF313F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45C49-93DC-4556-9261-6ED56322C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43EF3-BA02-458C-B9C8-5A7A4873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82A9-D727-4FAA-A17F-589F10662721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15DC1-D9A1-46C0-98C7-4049E335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D2759-6D86-42C8-9328-3DC417EF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E10-2FFE-4956-B6F1-B4A8A5C5D8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937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C135-764C-4EA5-AD4E-3E87CB92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D0100-7D1C-4E2C-B11F-4900B6812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531ED-2FCC-449B-B7CB-0EC17EB7C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F55AD-B630-4A22-A9FA-58DFB84E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82A9-D727-4FAA-A17F-589F10662721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1994C-618B-4D08-961A-53535E5A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7A2F-582E-4315-A77F-B593E3D8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E10-2FFE-4956-B6F1-B4A8A5C5D8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331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4EA0B-5BBB-4DAB-9CE3-4E37486D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288EA-0E37-47E2-92CE-3A7E7CEC0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F054E-D408-4493-84AE-8EABE06B7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82A9-D727-4FAA-A17F-589F10662721}" type="datetimeFigureOut">
              <a:rPr lang="th-TH" smtClean="0"/>
              <a:t>09/04/64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F2CD1-D613-430D-BEE9-5B0EA7F1D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E8222-5CFB-4AAD-A638-4849E84F0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82E10-2FFE-4956-B6F1-B4A8A5C5D8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868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9ECB-7628-4654-8DD6-58855DD84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156" y="2585106"/>
            <a:ext cx="9144000" cy="2387600"/>
          </a:xfrm>
        </p:spPr>
        <p:txBody>
          <a:bodyPr/>
          <a:lstStyle/>
          <a:p>
            <a:r>
              <a:rPr lang="th-TH" dirty="0"/>
              <a:t>โครงการนำร่องแพทย์เพิ่มพูนทักษะในแผนกฉุกเฉิน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AABAFA-81D7-405B-950C-D0B09CA06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6878" y="5053151"/>
            <a:ext cx="9144000" cy="1655762"/>
          </a:xfrm>
        </p:spPr>
        <p:txBody>
          <a:bodyPr/>
          <a:lstStyle/>
          <a:p>
            <a:pPr algn="r"/>
            <a:r>
              <a:rPr lang="th-TH" dirty="0"/>
              <a:t>พญ.ทิพา ชาคร</a:t>
            </a:r>
          </a:p>
          <a:p>
            <a:pPr algn="r"/>
            <a:r>
              <a:rPr lang="th-TH" dirty="0"/>
              <a:t>ประธานวิทยาลัยแพทย์ฉุกเฉินแห่งประเทศไทย</a:t>
            </a:r>
          </a:p>
        </p:txBody>
      </p:sp>
      <p:pic>
        <p:nvPicPr>
          <p:cNvPr id="1026" name="Picture 2" descr="Image result for tcep logo">
            <a:extLst>
              <a:ext uri="{FF2B5EF4-FFF2-40B4-BE49-F238E27FC236}">
                <a16:creationId xmlns:a16="http://schemas.microsoft.com/office/drawing/2014/main" id="{3C2C790F-C100-4B0A-8CB6-A7546F6F2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r="21984"/>
          <a:stretch/>
        </p:blipFill>
        <p:spPr bwMode="auto">
          <a:xfrm>
            <a:off x="4800549" y="288235"/>
            <a:ext cx="2213214" cy="22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8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825B-3FC7-40FA-A6C1-1BD26B1E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Plan: implementation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37AFA-F11C-4CB9-AB3B-946BD73A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โรงพยาบาลระดับ </a:t>
            </a:r>
            <a:r>
              <a:rPr lang="en-US" dirty="0"/>
              <a:t>A</a:t>
            </a:r>
            <a:r>
              <a:rPr lang="th-TH" dirty="0"/>
              <a:t> และ </a:t>
            </a:r>
            <a:r>
              <a:rPr lang="en-US" dirty="0"/>
              <a:t>S </a:t>
            </a:r>
            <a:r>
              <a:rPr lang="th-TH" dirty="0"/>
              <a:t>ที่มีแพทย์ฉุกเฉินอย่างน้อย </a:t>
            </a:r>
            <a:r>
              <a:rPr lang="en-US" dirty="0"/>
              <a:t>2</a:t>
            </a:r>
            <a:r>
              <a:rPr lang="th-TH" dirty="0"/>
              <a:t> คน (ไม่จำเป็นต้องมี</a:t>
            </a:r>
            <a:r>
              <a:rPr lang="en-US" dirty="0"/>
              <a:t> resident)</a:t>
            </a:r>
          </a:p>
          <a:p>
            <a:r>
              <a:rPr lang="en-US" dirty="0"/>
              <a:t>Rotation </a:t>
            </a:r>
            <a:r>
              <a:rPr lang="th-TH" dirty="0"/>
              <a:t>ผ่าน</a:t>
            </a:r>
            <a:r>
              <a:rPr lang="en-US" dirty="0"/>
              <a:t> ER 1</a:t>
            </a:r>
            <a:r>
              <a:rPr lang="th-TH" dirty="0"/>
              <a:t> เดือน (</a:t>
            </a:r>
            <a:r>
              <a:rPr lang="en-US" dirty="0"/>
              <a:t>4</a:t>
            </a:r>
            <a:r>
              <a:rPr lang="th-TH" dirty="0"/>
              <a:t> สัปดาห์) </a:t>
            </a:r>
          </a:p>
          <a:p>
            <a:r>
              <a:rPr lang="th-TH" dirty="0"/>
              <a:t>ผ่านการเรียน</a:t>
            </a:r>
            <a:r>
              <a:rPr lang="en-US" dirty="0"/>
              <a:t> E-learning </a:t>
            </a:r>
            <a:r>
              <a:rPr lang="th-TH" dirty="0"/>
              <a:t>และทำ</a:t>
            </a:r>
            <a:r>
              <a:rPr lang="en-US" dirty="0"/>
              <a:t> post test </a:t>
            </a:r>
            <a:r>
              <a:rPr lang="th-TH" dirty="0"/>
              <a:t>ผ่าน </a:t>
            </a:r>
          </a:p>
          <a:p>
            <a:r>
              <a:rPr lang="th-TH" dirty="0"/>
              <a:t>ผ่านการประเมิน</a:t>
            </a:r>
            <a:r>
              <a:rPr lang="en-US" dirty="0"/>
              <a:t> EPA/DOPS</a:t>
            </a:r>
            <a:r>
              <a:rPr lang="th-TH" dirty="0"/>
              <a:t> ตามที่กำหนด </a:t>
            </a:r>
          </a:p>
          <a:p>
            <a:r>
              <a:rPr lang="th-TH" dirty="0"/>
              <a:t>ผ่านการประเมินเรื่องความรับผิดชอบ ตรงต่อเวลา และ</a:t>
            </a:r>
            <a:r>
              <a:rPr lang="th-TH" dirty="0" err="1"/>
              <a:t>อื่นๆ</a:t>
            </a:r>
            <a:r>
              <a:rPr lang="th-TH" dirty="0"/>
              <a:t> ตามที่รพ.กำหนด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252749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961F-380B-4B7B-BB95-CE97935D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Plan: implementation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3974C-BBE2-447E-A46A-0415ABEA0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ระดับ </a:t>
            </a:r>
            <a:r>
              <a:rPr lang="en-US" dirty="0"/>
              <a:t>A, S</a:t>
            </a:r>
            <a:r>
              <a:rPr lang="th-TH" dirty="0"/>
              <a:t> ที่มีแพทย์ฉุกเฉินอย่างน้อย </a:t>
            </a:r>
            <a:r>
              <a:rPr lang="en-US" dirty="0"/>
              <a:t>2</a:t>
            </a:r>
            <a:r>
              <a:rPr lang="th-TH" dirty="0"/>
              <a:t> คน</a:t>
            </a:r>
          </a:p>
          <a:p>
            <a:pPr lvl="1"/>
            <a:r>
              <a:rPr lang="th-TH" dirty="0"/>
              <a:t>ชี้แจงเกณฑ์การประเมิน การผ่านการปฏิบัติงานในห้องฉุกเฉิน (เมษายน </a:t>
            </a:r>
            <a:r>
              <a:rPr lang="en-US" dirty="0"/>
              <a:t>2564)</a:t>
            </a:r>
          </a:p>
          <a:p>
            <a:pPr lvl="1"/>
            <a:r>
              <a:rPr lang="th-TH" dirty="0"/>
              <a:t>ทดลองใช้แบบประเมินกับแพทย์เพิ่มพูนทักษะเดิม </a:t>
            </a:r>
          </a:p>
          <a:p>
            <a:pPr lvl="1"/>
            <a:r>
              <a:rPr lang="th-TH" dirty="0"/>
              <a:t>หลังดำเนินโครงการ </a:t>
            </a:r>
            <a:r>
              <a:rPr lang="en-US" dirty="0"/>
              <a:t>6</a:t>
            </a:r>
            <a:r>
              <a:rPr lang="th-TH" dirty="0"/>
              <a:t> เดือน มีการ</a:t>
            </a:r>
            <a:r>
              <a:rPr lang="th-TH"/>
              <a:t>ประเมินโครงการ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53923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A133-E466-49DF-BEC6-D713AEFC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ตัวอย่างโรงพยาบาลระดับ </a:t>
            </a:r>
            <a:r>
              <a:rPr lang="en-US" dirty="0"/>
              <a:t>A/S </a:t>
            </a:r>
            <a:r>
              <a:rPr lang="th-TH" dirty="0"/>
              <a:t>ที่มี</a:t>
            </a:r>
            <a:r>
              <a:rPr lang="en-US" dirty="0"/>
              <a:t> EP </a:t>
            </a:r>
            <a:r>
              <a:rPr lang="en-US" u="sng" dirty="0"/>
              <a:t>&gt;</a:t>
            </a:r>
            <a:r>
              <a:rPr lang="en-US" dirty="0"/>
              <a:t>2 (</a:t>
            </a:r>
            <a:r>
              <a:rPr lang="th-TH" dirty="0"/>
              <a:t>เขต </a:t>
            </a:r>
            <a:r>
              <a:rPr lang="en-US" dirty="0"/>
              <a:t>1)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E58F-FA3E-47FF-8F2E-D5141833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solidFill>
                  <a:srgbClr val="FF0000"/>
                </a:solidFill>
              </a:rPr>
              <a:t>รพ.เชียงรายประชานุเคราะห์ (</a:t>
            </a:r>
            <a:r>
              <a:rPr lang="en-US" dirty="0">
                <a:solidFill>
                  <a:srgbClr val="FF0000"/>
                </a:solidFill>
              </a:rPr>
              <a:t>A) 10</a:t>
            </a:r>
          </a:p>
          <a:p>
            <a:r>
              <a:rPr lang="th-TH" dirty="0">
                <a:solidFill>
                  <a:srgbClr val="FF0000"/>
                </a:solidFill>
              </a:rPr>
              <a:t>รพ.นครพิงค์ (</a:t>
            </a:r>
            <a:r>
              <a:rPr lang="en-US" dirty="0">
                <a:solidFill>
                  <a:srgbClr val="FF0000"/>
                </a:solidFill>
              </a:rPr>
              <a:t>A) 9</a:t>
            </a:r>
          </a:p>
          <a:p>
            <a:r>
              <a:rPr lang="th-TH" dirty="0"/>
              <a:t>รพ.น่าน (</a:t>
            </a:r>
            <a:r>
              <a:rPr lang="en-US" dirty="0"/>
              <a:t>S) 5</a:t>
            </a:r>
          </a:p>
          <a:p>
            <a:r>
              <a:rPr lang="th-TH" dirty="0"/>
              <a:t>รพ.พะเยา (</a:t>
            </a:r>
            <a:r>
              <a:rPr lang="en-US" dirty="0"/>
              <a:t>S) 3</a:t>
            </a:r>
          </a:p>
          <a:p>
            <a:r>
              <a:rPr lang="th-TH" dirty="0">
                <a:solidFill>
                  <a:srgbClr val="FF0000"/>
                </a:solidFill>
              </a:rPr>
              <a:t>รพ.ลำปาง (</a:t>
            </a:r>
            <a:r>
              <a:rPr lang="en-US" dirty="0">
                <a:solidFill>
                  <a:srgbClr val="FF0000"/>
                </a:solidFill>
              </a:rPr>
              <a:t>A) 9</a:t>
            </a:r>
          </a:p>
          <a:p>
            <a:r>
              <a:rPr lang="th-TH" dirty="0"/>
              <a:t>รพ.ลำพูน (</a:t>
            </a:r>
            <a:r>
              <a:rPr lang="en-US" dirty="0"/>
              <a:t>S) 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054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A133-E466-49DF-BEC6-D713AEFC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ตัวอย่างโรงพยาบาลระดับ </a:t>
            </a:r>
            <a:r>
              <a:rPr lang="en-US" dirty="0"/>
              <a:t>A/S </a:t>
            </a:r>
            <a:r>
              <a:rPr lang="th-TH" dirty="0"/>
              <a:t>ที่มี</a:t>
            </a:r>
            <a:r>
              <a:rPr lang="en-US" dirty="0"/>
              <a:t> EP </a:t>
            </a:r>
            <a:r>
              <a:rPr lang="en-US" u="sng" dirty="0"/>
              <a:t>&gt;</a:t>
            </a:r>
            <a:r>
              <a:rPr lang="en-US" dirty="0"/>
              <a:t>2 (</a:t>
            </a:r>
            <a:r>
              <a:rPr lang="th-TH" dirty="0"/>
              <a:t>เขต </a:t>
            </a:r>
            <a:r>
              <a:rPr lang="en-US" dirty="0"/>
              <a:t>2)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E58F-FA3E-47FF-8F2E-D5141833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รพ.สมเด็จพรเจ้าตากสินมหาราช (</a:t>
            </a:r>
            <a:r>
              <a:rPr lang="en-US" dirty="0"/>
              <a:t>S) 3</a:t>
            </a:r>
          </a:p>
          <a:p>
            <a:r>
              <a:rPr lang="th-TH" dirty="0"/>
              <a:t>รพ.แม่สอด (</a:t>
            </a:r>
            <a:r>
              <a:rPr lang="en-US" dirty="0"/>
              <a:t>S) 2</a:t>
            </a:r>
          </a:p>
          <a:p>
            <a:r>
              <a:rPr lang="th-TH" dirty="0">
                <a:solidFill>
                  <a:srgbClr val="FF0000"/>
                </a:solidFill>
              </a:rPr>
              <a:t>รพ.พุทธชินราช (</a:t>
            </a:r>
            <a:r>
              <a:rPr lang="en-US" dirty="0">
                <a:solidFill>
                  <a:srgbClr val="FF0000"/>
                </a:solidFill>
              </a:rPr>
              <a:t>A) 9</a:t>
            </a:r>
          </a:p>
          <a:p>
            <a:r>
              <a:rPr lang="th-TH" dirty="0"/>
              <a:t>รพ.เพชรบูรณ์ (</a:t>
            </a:r>
            <a:r>
              <a:rPr lang="en-US" dirty="0"/>
              <a:t>S) 2</a:t>
            </a:r>
          </a:p>
          <a:p>
            <a:r>
              <a:rPr lang="th-TH" dirty="0"/>
              <a:t>รพ.อุตรดิตถ์ (</a:t>
            </a:r>
            <a:r>
              <a:rPr lang="en-US" dirty="0"/>
              <a:t>A) 4</a:t>
            </a:r>
          </a:p>
        </p:txBody>
      </p:sp>
    </p:spTree>
    <p:extLst>
      <p:ext uri="{BB962C8B-B14F-4D97-AF65-F5344CB8AC3E}">
        <p14:creationId xmlns:p14="http://schemas.microsoft.com/office/powerpoint/2010/main" val="3238852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A133-E466-49DF-BEC6-D713AEFC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ตัวอย่างโรงพยาบาลระดับ </a:t>
            </a:r>
            <a:r>
              <a:rPr lang="en-US" dirty="0"/>
              <a:t>A/S </a:t>
            </a:r>
            <a:r>
              <a:rPr lang="th-TH" dirty="0"/>
              <a:t>ที่มี</a:t>
            </a:r>
            <a:r>
              <a:rPr lang="en-US" dirty="0"/>
              <a:t> EP </a:t>
            </a:r>
            <a:r>
              <a:rPr lang="en-US" u="sng" dirty="0"/>
              <a:t>&gt;</a:t>
            </a:r>
            <a:r>
              <a:rPr lang="en-US" dirty="0"/>
              <a:t>2 (</a:t>
            </a:r>
            <a:r>
              <a:rPr lang="th-TH" dirty="0"/>
              <a:t>เขต </a:t>
            </a:r>
            <a:r>
              <a:rPr lang="en-US" dirty="0"/>
              <a:t>3)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E58F-FA3E-47FF-8F2E-D5141833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รพ.กำแพงเพชร (</a:t>
            </a:r>
            <a:r>
              <a:rPr lang="en-US" dirty="0"/>
              <a:t>S) 4</a:t>
            </a:r>
          </a:p>
          <a:p>
            <a:r>
              <a:rPr lang="th-TH" dirty="0"/>
              <a:t>รพ.ชัยนาทน</a:t>
            </a:r>
            <a:r>
              <a:rPr lang="th-TH" dirty="0" err="1"/>
              <a:t>เร</a:t>
            </a:r>
            <a:r>
              <a:rPr lang="th-TH" dirty="0"/>
              <a:t>นทร (</a:t>
            </a:r>
            <a:r>
              <a:rPr lang="en-US" dirty="0"/>
              <a:t>S) 4</a:t>
            </a:r>
          </a:p>
          <a:p>
            <a:r>
              <a:rPr lang="th-TH" dirty="0"/>
              <a:t>รพ.สวรรค์ประชารักษ์ (</a:t>
            </a:r>
            <a:r>
              <a:rPr lang="en-US" dirty="0"/>
              <a:t>A) 9</a:t>
            </a:r>
          </a:p>
          <a:p>
            <a:r>
              <a:rPr lang="th-TH" dirty="0"/>
              <a:t>รพ.พิจิตร (</a:t>
            </a:r>
            <a:r>
              <a:rPr lang="en-US" dirty="0"/>
              <a:t>S) 3</a:t>
            </a:r>
          </a:p>
          <a:p>
            <a:r>
              <a:rPr lang="th-TH" dirty="0"/>
              <a:t>รพ.อุทัยธานี (</a:t>
            </a:r>
            <a:r>
              <a:rPr lang="en-US" dirty="0"/>
              <a:t>S) 3</a:t>
            </a:r>
          </a:p>
        </p:txBody>
      </p:sp>
    </p:spTree>
    <p:extLst>
      <p:ext uri="{BB962C8B-B14F-4D97-AF65-F5344CB8AC3E}">
        <p14:creationId xmlns:p14="http://schemas.microsoft.com/office/powerpoint/2010/main" val="91407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A133-E466-49DF-BEC6-D713AEFC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ตัวอย่างโรงพยาบาลระดับ </a:t>
            </a:r>
            <a:r>
              <a:rPr lang="en-US" dirty="0"/>
              <a:t>A/S </a:t>
            </a:r>
            <a:r>
              <a:rPr lang="th-TH" dirty="0"/>
              <a:t>ที่มี</a:t>
            </a:r>
            <a:r>
              <a:rPr lang="en-US" dirty="0"/>
              <a:t> EP </a:t>
            </a:r>
            <a:r>
              <a:rPr lang="en-US" u="sng" dirty="0"/>
              <a:t>&gt;</a:t>
            </a:r>
            <a:r>
              <a:rPr lang="en-US" dirty="0"/>
              <a:t>2 (</a:t>
            </a:r>
            <a:r>
              <a:rPr lang="th-TH" dirty="0"/>
              <a:t>เขต </a:t>
            </a:r>
            <a:r>
              <a:rPr lang="en-US" dirty="0"/>
              <a:t>4)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E58F-FA3E-47FF-8F2E-D5141833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รพ.พระนั่งเกล้า (</a:t>
            </a:r>
            <a:r>
              <a:rPr lang="en-US" dirty="0"/>
              <a:t>A) 4</a:t>
            </a:r>
          </a:p>
          <a:p>
            <a:r>
              <a:rPr lang="th-TH" dirty="0"/>
              <a:t>รพ.พระนารายณ์มหาราช (</a:t>
            </a:r>
            <a:r>
              <a:rPr lang="en-US" dirty="0"/>
              <a:t>S) 5</a:t>
            </a:r>
          </a:p>
          <a:p>
            <a:r>
              <a:rPr lang="th-TH" dirty="0">
                <a:solidFill>
                  <a:srgbClr val="FF0000"/>
                </a:solidFill>
              </a:rPr>
              <a:t>รพ.สระบุรี (</a:t>
            </a:r>
            <a:r>
              <a:rPr lang="en-US" dirty="0">
                <a:solidFill>
                  <a:srgbClr val="FF0000"/>
                </a:solidFill>
              </a:rPr>
              <a:t>A) 7</a:t>
            </a:r>
          </a:p>
        </p:txBody>
      </p:sp>
    </p:spTree>
    <p:extLst>
      <p:ext uri="{BB962C8B-B14F-4D97-AF65-F5344CB8AC3E}">
        <p14:creationId xmlns:p14="http://schemas.microsoft.com/office/powerpoint/2010/main" val="182109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A133-E466-49DF-BEC6-D713AEFC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ตัวอย่างโรงพยาบาลระดับ </a:t>
            </a:r>
            <a:r>
              <a:rPr lang="en-US" dirty="0"/>
              <a:t>A/S </a:t>
            </a:r>
            <a:r>
              <a:rPr lang="th-TH" dirty="0"/>
              <a:t>ที่มี</a:t>
            </a:r>
            <a:r>
              <a:rPr lang="en-US" dirty="0"/>
              <a:t> EP </a:t>
            </a:r>
            <a:r>
              <a:rPr lang="en-US" u="sng" dirty="0"/>
              <a:t>&gt;</a:t>
            </a:r>
            <a:r>
              <a:rPr lang="en-US" dirty="0"/>
              <a:t>2 (</a:t>
            </a:r>
            <a:r>
              <a:rPr lang="th-TH" dirty="0"/>
              <a:t>เขต </a:t>
            </a:r>
            <a:r>
              <a:rPr lang="en-US" dirty="0"/>
              <a:t>5)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E58F-FA3E-47FF-8F2E-D5141833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รพ.พหลพลพยุหเสนา (</a:t>
            </a:r>
            <a:r>
              <a:rPr lang="en-US" dirty="0"/>
              <a:t>S) 3</a:t>
            </a:r>
          </a:p>
          <a:p>
            <a:r>
              <a:rPr lang="th-TH" dirty="0"/>
              <a:t>รพ.นครปฐม (</a:t>
            </a:r>
            <a:r>
              <a:rPr lang="en-US" dirty="0"/>
              <a:t>A) 2</a:t>
            </a:r>
          </a:p>
          <a:p>
            <a:r>
              <a:rPr lang="th-TH" dirty="0"/>
              <a:t>รพ.พระจอมเกล้า (</a:t>
            </a:r>
            <a:r>
              <a:rPr lang="en-US" dirty="0"/>
              <a:t>S) 4</a:t>
            </a:r>
          </a:p>
          <a:p>
            <a:r>
              <a:rPr lang="th-TH" dirty="0"/>
              <a:t>รพ.ราชบุรี (</a:t>
            </a:r>
            <a:r>
              <a:rPr lang="en-US" dirty="0"/>
              <a:t>A) 5</a:t>
            </a:r>
          </a:p>
          <a:p>
            <a:r>
              <a:rPr lang="th-TH" dirty="0"/>
              <a:t>รพ.สมุทรสาคร (</a:t>
            </a:r>
            <a:r>
              <a:rPr lang="en-US" dirty="0"/>
              <a:t>A) 3</a:t>
            </a:r>
          </a:p>
          <a:p>
            <a:r>
              <a:rPr lang="th-TH" dirty="0"/>
              <a:t>รพ.เจ้าพระยายมราช (</a:t>
            </a:r>
            <a:r>
              <a:rPr lang="en-US" dirty="0"/>
              <a:t>S) 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86070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A133-E466-49DF-BEC6-D713AEFC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ตัวอย่างโรงพยาบาลระดับ </a:t>
            </a:r>
            <a:r>
              <a:rPr lang="en-US" dirty="0"/>
              <a:t>A/S </a:t>
            </a:r>
            <a:r>
              <a:rPr lang="th-TH" dirty="0"/>
              <a:t>ที่มี</a:t>
            </a:r>
            <a:r>
              <a:rPr lang="en-US" dirty="0"/>
              <a:t> EP </a:t>
            </a:r>
            <a:r>
              <a:rPr lang="en-US" u="sng" dirty="0"/>
              <a:t>&gt;</a:t>
            </a:r>
            <a:r>
              <a:rPr lang="en-US" dirty="0"/>
              <a:t>2 (</a:t>
            </a:r>
            <a:r>
              <a:rPr lang="th-TH" dirty="0"/>
              <a:t>เขต </a:t>
            </a:r>
            <a:r>
              <a:rPr lang="en-US" dirty="0"/>
              <a:t>6)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E58F-FA3E-47FF-8F2E-D5141833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รพ.พระปกเกล้า (</a:t>
            </a:r>
            <a:r>
              <a:rPr lang="en-US" dirty="0"/>
              <a:t>A) 2</a:t>
            </a:r>
          </a:p>
          <a:p>
            <a:r>
              <a:rPr lang="th-TH" dirty="0"/>
              <a:t>รพ.พุทธ</a:t>
            </a:r>
            <a:r>
              <a:rPr lang="th-TH" dirty="0" err="1"/>
              <a:t>โส</a:t>
            </a:r>
            <a:r>
              <a:rPr lang="th-TH" dirty="0"/>
              <a:t>ธร (</a:t>
            </a:r>
            <a:r>
              <a:rPr lang="en-US" dirty="0"/>
              <a:t>A) 4</a:t>
            </a:r>
          </a:p>
          <a:p>
            <a:r>
              <a:rPr lang="th-TH" dirty="0">
                <a:solidFill>
                  <a:srgbClr val="FF0000"/>
                </a:solidFill>
              </a:rPr>
              <a:t>รพ.ชลบุรี (</a:t>
            </a:r>
            <a:r>
              <a:rPr lang="en-US" dirty="0">
                <a:solidFill>
                  <a:srgbClr val="FF0000"/>
                </a:solidFill>
              </a:rPr>
              <a:t>A) 11</a:t>
            </a:r>
          </a:p>
          <a:p>
            <a:r>
              <a:rPr lang="th-TH" dirty="0"/>
              <a:t>รพ.ระยอง (</a:t>
            </a:r>
            <a:r>
              <a:rPr lang="en-US" dirty="0"/>
              <a:t>A) 6</a:t>
            </a:r>
          </a:p>
          <a:p>
            <a:r>
              <a:rPr lang="th-TH" dirty="0"/>
              <a:t>รพ.ยุพราชสระแก้ว (</a:t>
            </a:r>
            <a:r>
              <a:rPr lang="en-US" dirty="0"/>
              <a:t>S) 2</a:t>
            </a:r>
          </a:p>
          <a:p>
            <a:r>
              <a:rPr lang="th-TH" dirty="0">
                <a:solidFill>
                  <a:srgbClr val="FF0000"/>
                </a:solidFill>
              </a:rPr>
              <a:t>รพ.เจ้าพระยาอภัยภูเบศร (</a:t>
            </a:r>
            <a:r>
              <a:rPr lang="en-US" dirty="0">
                <a:solidFill>
                  <a:srgbClr val="FF0000"/>
                </a:solidFill>
              </a:rPr>
              <a:t>A) 5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8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A133-E466-49DF-BEC6-D713AEFC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ตัวอย่างโรงพยาบาลระดับ </a:t>
            </a:r>
            <a:r>
              <a:rPr lang="en-US" dirty="0"/>
              <a:t>A/S </a:t>
            </a:r>
            <a:r>
              <a:rPr lang="th-TH" dirty="0"/>
              <a:t>ที่มี</a:t>
            </a:r>
            <a:r>
              <a:rPr lang="en-US" dirty="0"/>
              <a:t> EP </a:t>
            </a:r>
            <a:r>
              <a:rPr lang="en-US" u="sng" dirty="0"/>
              <a:t>&gt;</a:t>
            </a:r>
            <a:r>
              <a:rPr lang="en-US" dirty="0"/>
              <a:t>2 (</a:t>
            </a:r>
            <a:r>
              <a:rPr lang="th-TH" dirty="0"/>
              <a:t>เขต </a:t>
            </a:r>
            <a:r>
              <a:rPr lang="en-US" dirty="0"/>
              <a:t>7)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E58F-FA3E-47FF-8F2E-D5141833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รพ.กาฬสินธุ์ (</a:t>
            </a:r>
            <a:r>
              <a:rPr lang="en-US" dirty="0"/>
              <a:t>S) 3</a:t>
            </a:r>
          </a:p>
          <a:p>
            <a:r>
              <a:rPr lang="th-TH" dirty="0">
                <a:solidFill>
                  <a:srgbClr val="FF0000"/>
                </a:solidFill>
              </a:rPr>
              <a:t>รพ.ขอนแก่น (</a:t>
            </a:r>
            <a:r>
              <a:rPr lang="en-US" dirty="0">
                <a:solidFill>
                  <a:srgbClr val="FF0000"/>
                </a:solidFill>
              </a:rPr>
              <a:t>A) 12</a:t>
            </a:r>
          </a:p>
          <a:p>
            <a:r>
              <a:rPr lang="th-TH" dirty="0"/>
              <a:t>รพ.มหาสารคาม (</a:t>
            </a:r>
            <a:r>
              <a:rPr lang="en-US" dirty="0"/>
              <a:t>S) 4</a:t>
            </a:r>
          </a:p>
          <a:p>
            <a:r>
              <a:rPr lang="th-TH" dirty="0"/>
              <a:t>รพ.ร้อยเอ็ด (</a:t>
            </a:r>
            <a:r>
              <a:rPr lang="en-US" dirty="0"/>
              <a:t>A) 7</a:t>
            </a:r>
          </a:p>
        </p:txBody>
      </p:sp>
    </p:spTree>
    <p:extLst>
      <p:ext uri="{BB962C8B-B14F-4D97-AF65-F5344CB8AC3E}">
        <p14:creationId xmlns:p14="http://schemas.microsoft.com/office/powerpoint/2010/main" val="1710266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A133-E466-49DF-BEC6-D713AEFC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ตัวอย่างโรงพยาบาลระดับ </a:t>
            </a:r>
            <a:r>
              <a:rPr lang="en-US" dirty="0"/>
              <a:t>A/S </a:t>
            </a:r>
            <a:r>
              <a:rPr lang="th-TH" dirty="0"/>
              <a:t>ที่มี</a:t>
            </a:r>
            <a:r>
              <a:rPr lang="en-US" dirty="0"/>
              <a:t> EP </a:t>
            </a:r>
            <a:r>
              <a:rPr lang="en-US" u="sng" dirty="0"/>
              <a:t>&gt;</a:t>
            </a:r>
            <a:r>
              <a:rPr lang="en-US" dirty="0"/>
              <a:t>2 (</a:t>
            </a:r>
            <a:r>
              <a:rPr lang="th-TH" dirty="0"/>
              <a:t>เขต </a:t>
            </a:r>
            <a:r>
              <a:rPr lang="en-US" dirty="0"/>
              <a:t>8)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E58F-FA3E-47FF-8F2E-D5141833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รพ.หนองคาย (</a:t>
            </a:r>
            <a:r>
              <a:rPr lang="en-US" dirty="0"/>
              <a:t>S) 3</a:t>
            </a:r>
          </a:p>
          <a:p>
            <a:r>
              <a:rPr lang="th-TH" dirty="0"/>
              <a:t>รพ.อุดรธานี (</a:t>
            </a:r>
            <a:r>
              <a:rPr lang="en-US" dirty="0"/>
              <a:t>A) 8</a:t>
            </a:r>
          </a:p>
          <a:p>
            <a:r>
              <a:rPr lang="th-TH" dirty="0"/>
              <a:t>รพ.เลย (</a:t>
            </a:r>
            <a:r>
              <a:rPr lang="en-US" dirty="0"/>
              <a:t>S) 2</a:t>
            </a:r>
          </a:p>
          <a:p>
            <a:r>
              <a:rPr lang="th-TH" dirty="0"/>
              <a:t>รพ.สกลนคร (</a:t>
            </a:r>
            <a:r>
              <a:rPr lang="en-US" dirty="0"/>
              <a:t>A) 3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934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D853-747E-4A1B-A2B3-B05EEE27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ระยะเวลาในการผ่าน</a:t>
            </a:r>
            <a:r>
              <a:rPr lang="en-US" dirty="0"/>
              <a:t>: 4</a:t>
            </a:r>
            <a:r>
              <a:rPr lang="th-TH" dirty="0"/>
              <a:t> สัปดาห์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BE549-D8D4-4275-BFEC-C330C42A3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การให้ความรู้ (</a:t>
            </a:r>
            <a:r>
              <a:rPr lang="en-US" dirty="0"/>
              <a:t>E-learning </a:t>
            </a:r>
            <a:r>
              <a:rPr lang="en-US" u="sng" dirty="0"/>
              <a:t>+</a:t>
            </a:r>
            <a:r>
              <a:rPr lang="en-US" dirty="0"/>
              <a:t> post test)</a:t>
            </a:r>
            <a:endParaRPr lang="th-TH" dirty="0"/>
          </a:p>
          <a:p>
            <a:pPr lvl="1"/>
            <a:r>
              <a:rPr lang="en-US" dirty="0"/>
              <a:t>Intubation </a:t>
            </a:r>
            <a:r>
              <a:rPr lang="en-US" u="sng" dirty="0"/>
              <a:t>+</a:t>
            </a:r>
            <a:r>
              <a:rPr lang="en-US" dirty="0"/>
              <a:t> sedation technique</a:t>
            </a:r>
          </a:p>
          <a:p>
            <a:pPr lvl="1"/>
            <a:r>
              <a:rPr lang="en-US" dirty="0"/>
              <a:t>U/S in emergency situation: E-FAST, Shock, resuscitation, procedure</a:t>
            </a:r>
          </a:p>
          <a:p>
            <a:pPr lvl="1"/>
            <a:r>
              <a:rPr lang="en-US" dirty="0"/>
              <a:t>Common EKG in ER</a:t>
            </a:r>
          </a:p>
          <a:p>
            <a:pPr lvl="1"/>
            <a:r>
              <a:rPr lang="en-US" dirty="0"/>
              <a:t>Trauma approach</a:t>
            </a:r>
          </a:p>
          <a:p>
            <a:pPr lvl="1"/>
            <a:r>
              <a:rPr lang="en-US" dirty="0"/>
              <a:t>Ventilator setting in emergency patient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Triage, FAST track system: </a:t>
            </a:r>
            <a:r>
              <a:rPr lang="th-TH" dirty="0">
                <a:solidFill>
                  <a:srgbClr val="FF0000"/>
                </a:solidFill>
              </a:rPr>
              <a:t>สอนโดย</a:t>
            </a:r>
            <a:r>
              <a:rPr lang="en-US" dirty="0">
                <a:solidFill>
                  <a:srgbClr val="FF0000"/>
                </a:solidFill>
              </a:rPr>
              <a:t> staff </a:t>
            </a:r>
            <a:r>
              <a:rPr lang="th-TH" dirty="0">
                <a:solidFill>
                  <a:srgbClr val="FF0000"/>
                </a:solidFill>
              </a:rPr>
              <a:t>รพ.</a:t>
            </a:r>
          </a:p>
          <a:p>
            <a:r>
              <a:rPr lang="th-TH" dirty="0"/>
              <a:t>การประเมิน</a:t>
            </a:r>
          </a:p>
          <a:p>
            <a:r>
              <a:rPr lang="th-TH" dirty="0"/>
              <a:t>กิจกรรมที่สนับสนุนให้ทำ</a:t>
            </a:r>
            <a:r>
              <a:rPr lang="en-US" dirty="0"/>
              <a:t>: topic review/</a:t>
            </a:r>
            <a:r>
              <a:rPr lang="en-US" dirty="0" err="1"/>
              <a:t>interhospital</a:t>
            </a:r>
            <a:r>
              <a:rPr lang="en-US" dirty="0"/>
              <a:t> conference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5035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A133-E466-49DF-BEC6-D713AEFC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ตัวอย่างโรงพยาบาลระดับ </a:t>
            </a:r>
            <a:r>
              <a:rPr lang="en-US" dirty="0"/>
              <a:t>A/S </a:t>
            </a:r>
            <a:r>
              <a:rPr lang="th-TH" dirty="0"/>
              <a:t>ที่มี</a:t>
            </a:r>
            <a:r>
              <a:rPr lang="en-US" dirty="0"/>
              <a:t> EP </a:t>
            </a:r>
            <a:r>
              <a:rPr lang="en-US" u="sng" dirty="0"/>
              <a:t>&gt;</a:t>
            </a:r>
            <a:r>
              <a:rPr lang="en-US" dirty="0"/>
              <a:t>2 (</a:t>
            </a:r>
            <a:r>
              <a:rPr lang="th-TH" dirty="0"/>
              <a:t>เขต </a:t>
            </a:r>
            <a:r>
              <a:rPr lang="en-US" dirty="0"/>
              <a:t>9)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E58F-FA3E-47FF-8F2E-D5141833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รพ.ชัยภูมิ (</a:t>
            </a:r>
            <a:r>
              <a:rPr lang="en-US" dirty="0"/>
              <a:t>S) 5</a:t>
            </a:r>
          </a:p>
          <a:p>
            <a:r>
              <a:rPr lang="th-TH" dirty="0">
                <a:solidFill>
                  <a:srgbClr val="FF0000"/>
                </a:solidFill>
              </a:rPr>
              <a:t>รพ.มหาราชนครราชสีมา (</a:t>
            </a:r>
            <a:r>
              <a:rPr lang="en-US" dirty="0">
                <a:solidFill>
                  <a:srgbClr val="FF0000"/>
                </a:solidFill>
              </a:rPr>
              <a:t>A) 9</a:t>
            </a:r>
          </a:p>
          <a:p>
            <a:r>
              <a:rPr lang="th-TH" dirty="0"/>
              <a:t>รพ.สุรินทร์ (</a:t>
            </a:r>
            <a:r>
              <a:rPr lang="en-US" dirty="0"/>
              <a:t>A) 4</a:t>
            </a:r>
          </a:p>
          <a:p>
            <a:r>
              <a:rPr lang="th-TH" dirty="0"/>
              <a:t>รพ.เทพรัตน์ นครราชสีมา (</a:t>
            </a:r>
            <a:r>
              <a:rPr lang="en-US" dirty="0"/>
              <a:t>S) 5</a:t>
            </a:r>
          </a:p>
          <a:p>
            <a:r>
              <a:rPr lang="th-TH" dirty="0"/>
              <a:t>รพ.บุรีรัมย์ (</a:t>
            </a:r>
            <a:r>
              <a:rPr lang="en-US" dirty="0"/>
              <a:t>A) 4</a:t>
            </a:r>
          </a:p>
          <a:p>
            <a:r>
              <a:rPr lang="th-TH" dirty="0"/>
              <a:t>รพ.ศรีสะเกษ (</a:t>
            </a:r>
            <a:r>
              <a:rPr lang="en-US" dirty="0"/>
              <a:t>A) 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3343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A133-E466-49DF-BEC6-D713AEFC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ตัวอย่างโรงพยาบาลระดับ </a:t>
            </a:r>
            <a:r>
              <a:rPr lang="en-US" dirty="0"/>
              <a:t>A/S </a:t>
            </a:r>
            <a:r>
              <a:rPr lang="th-TH" dirty="0"/>
              <a:t>ที่มี</a:t>
            </a:r>
            <a:r>
              <a:rPr lang="en-US" dirty="0"/>
              <a:t> EP </a:t>
            </a:r>
            <a:r>
              <a:rPr lang="en-US" u="sng" dirty="0"/>
              <a:t>&gt;</a:t>
            </a:r>
            <a:r>
              <a:rPr lang="en-US" dirty="0"/>
              <a:t>2 (</a:t>
            </a:r>
            <a:r>
              <a:rPr lang="th-TH" dirty="0"/>
              <a:t>เขต </a:t>
            </a:r>
            <a:r>
              <a:rPr lang="en-US" dirty="0"/>
              <a:t>10)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E58F-FA3E-47FF-8F2E-D5141833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รพ.อำนาจเจริญ (</a:t>
            </a:r>
            <a:r>
              <a:rPr lang="en-US" dirty="0"/>
              <a:t>S) 3</a:t>
            </a:r>
          </a:p>
          <a:p>
            <a:r>
              <a:rPr lang="th-TH" dirty="0"/>
              <a:t>รพ.สรรพสิทธิประสงค์ (</a:t>
            </a:r>
            <a:r>
              <a:rPr lang="en-US" dirty="0"/>
              <a:t>A) 7</a:t>
            </a:r>
          </a:p>
          <a:p>
            <a:r>
              <a:rPr lang="th-TH" dirty="0"/>
              <a:t>รพ.ยโสธร (</a:t>
            </a:r>
            <a:r>
              <a:rPr lang="en-US" dirty="0"/>
              <a:t>S) 2</a:t>
            </a:r>
          </a:p>
        </p:txBody>
      </p:sp>
    </p:spTree>
    <p:extLst>
      <p:ext uri="{BB962C8B-B14F-4D97-AF65-F5344CB8AC3E}">
        <p14:creationId xmlns:p14="http://schemas.microsoft.com/office/powerpoint/2010/main" val="2135897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A133-E466-49DF-BEC6-D713AEFC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ตัวอย่างโรงพยาบาลระดับ </a:t>
            </a:r>
            <a:r>
              <a:rPr lang="en-US" dirty="0"/>
              <a:t>A/S </a:t>
            </a:r>
            <a:r>
              <a:rPr lang="th-TH" dirty="0"/>
              <a:t>ที่มี</a:t>
            </a:r>
            <a:r>
              <a:rPr lang="en-US" dirty="0"/>
              <a:t> EP </a:t>
            </a:r>
            <a:r>
              <a:rPr lang="en-US" u="sng" dirty="0"/>
              <a:t>&gt;</a:t>
            </a:r>
            <a:r>
              <a:rPr lang="en-US" dirty="0"/>
              <a:t>2 (</a:t>
            </a:r>
            <a:r>
              <a:rPr lang="th-TH" dirty="0"/>
              <a:t>เขต </a:t>
            </a:r>
            <a:r>
              <a:rPr lang="en-US" dirty="0"/>
              <a:t>11)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E58F-FA3E-47FF-8F2E-D5141833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รพ.มหาราชนครศรีธรรมราช (</a:t>
            </a:r>
            <a:r>
              <a:rPr lang="en-US" dirty="0"/>
              <a:t>A) 4</a:t>
            </a:r>
          </a:p>
          <a:p>
            <a:r>
              <a:rPr lang="th-TH" dirty="0"/>
              <a:t>รพ.วชิระภูเก็ต (</a:t>
            </a:r>
            <a:r>
              <a:rPr lang="en-US" dirty="0"/>
              <a:t>A) 7</a:t>
            </a:r>
          </a:p>
          <a:p>
            <a:r>
              <a:rPr lang="th-TH" dirty="0"/>
              <a:t>รพ.สุราษฎร์ธานี (</a:t>
            </a:r>
            <a:r>
              <a:rPr lang="en-US" dirty="0"/>
              <a:t>A) 7</a:t>
            </a:r>
          </a:p>
        </p:txBody>
      </p:sp>
    </p:spTree>
    <p:extLst>
      <p:ext uri="{BB962C8B-B14F-4D97-AF65-F5344CB8AC3E}">
        <p14:creationId xmlns:p14="http://schemas.microsoft.com/office/powerpoint/2010/main" val="3620062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A133-E466-49DF-BEC6-D713AEFC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ตัวอย่างโรงพยาบาลระดับ </a:t>
            </a:r>
            <a:r>
              <a:rPr lang="en-US" dirty="0"/>
              <a:t>A/S </a:t>
            </a:r>
            <a:r>
              <a:rPr lang="th-TH" dirty="0"/>
              <a:t>ที่มี</a:t>
            </a:r>
            <a:r>
              <a:rPr lang="en-US" dirty="0"/>
              <a:t> EP </a:t>
            </a:r>
            <a:r>
              <a:rPr lang="en-US" u="sng" dirty="0"/>
              <a:t>&gt;</a:t>
            </a:r>
            <a:r>
              <a:rPr lang="en-US" dirty="0"/>
              <a:t>2 (</a:t>
            </a:r>
            <a:r>
              <a:rPr lang="th-TH" dirty="0"/>
              <a:t>เขต </a:t>
            </a:r>
            <a:r>
              <a:rPr lang="en-US" dirty="0"/>
              <a:t>12)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E58F-FA3E-47FF-8F2E-D5141833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รพ.นราธิวาสราชนครินทร์ (</a:t>
            </a:r>
            <a:r>
              <a:rPr lang="en-US" dirty="0"/>
              <a:t>S) 2</a:t>
            </a:r>
          </a:p>
          <a:p>
            <a:r>
              <a:rPr lang="th-TH" dirty="0"/>
              <a:t>รพ.ปัตตานี (</a:t>
            </a:r>
            <a:r>
              <a:rPr lang="en-US" dirty="0"/>
              <a:t>S) 4</a:t>
            </a:r>
          </a:p>
          <a:p>
            <a:r>
              <a:rPr lang="th-TH" dirty="0"/>
              <a:t>รพ.พัทลุง (</a:t>
            </a:r>
            <a:r>
              <a:rPr lang="en-US" dirty="0"/>
              <a:t>S) 2</a:t>
            </a:r>
          </a:p>
          <a:p>
            <a:r>
              <a:rPr lang="th-TH" dirty="0"/>
              <a:t>รพ.ยะลา (</a:t>
            </a:r>
            <a:r>
              <a:rPr lang="en-US" dirty="0"/>
              <a:t>A) 4</a:t>
            </a:r>
          </a:p>
          <a:p>
            <a:r>
              <a:rPr lang="th-TH" dirty="0">
                <a:solidFill>
                  <a:srgbClr val="FF0000"/>
                </a:solidFill>
              </a:rPr>
              <a:t>รพ.หาดใหญ่ (</a:t>
            </a:r>
            <a:r>
              <a:rPr lang="en-US" dirty="0">
                <a:solidFill>
                  <a:srgbClr val="FF0000"/>
                </a:solidFill>
              </a:rPr>
              <a:t>A) 8</a:t>
            </a:r>
          </a:p>
          <a:p>
            <a:r>
              <a:rPr lang="th-TH" dirty="0"/>
              <a:t>รพ.สงขลา (</a:t>
            </a:r>
            <a:r>
              <a:rPr lang="en-US" dirty="0"/>
              <a:t>S) 6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91060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A133-E466-49DF-BEC6-D713AEFC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ตัวอย่างโรงพยาบาลในสังกัดอื่น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E58F-FA3E-47FF-8F2E-D51418330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th-TH" dirty="0">
                <a:solidFill>
                  <a:srgbClr val="FF0000"/>
                </a:solidFill>
              </a:rPr>
              <a:t>รพ.สมเด็จพระบรมราชเทวี ณ ศรีราชา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dirty="0"/>
              <a:t>รพ.มหาวิทยาลัย</a:t>
            </a:r>
            <a:r>
              <a:rPr lang="th-TH" dirty="0" err="1"/>
              <a:t>บูรพา</a:t>
            </a:r>
            <a:endParaRPr lang="en-US" dirty="0"/>
          </a:p>
          <a:p>
            <a:r>
              <a:rPr lang="th-TH" dirty="0">
                <a:solidFill>
                  <a:srgbClr val="FF0000"/>
                </a:solidFill>
              </a:rPr>
              <a:t>รพ.มหาราชนครเชียงใหม่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รพ.ศรีนครินทร์ ขอนแก่น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dirty="0"/>
              <a:t>รพ.ศูนย์แพทย์ปัญญา</a:t>
            </a:r>
            <a:r>
              <a:rPr lang="th-TH" dirty="0" err="1"/>
              <a:t>นั</a:t>
            </a:r>
            <a:r>
              <a:rPr lang="th-TH" dirty="0"/>
              <a:t>นทภิกขุ (รพ.ชลประทาน)</a:t>
            </a:r>
            <a:endParaRPr lang="en-US" dirty="0"/>
          </a:p>
          <a:p>
            <a:r>
              <a:rPr lang="th-TH" dirty="0"/>
              <a:t>รพ.ศูนย์การแพทย์สมเด็จพระเทพรัตนราชสุดาฯ</a:t>
            </a:r>
          </a:p>
          <a:p>
            <a:r>
              <a:rPr lang="th-TH" dirty="0">
                <a:solidFill>
                  <a:srgbClr val="FF0000"/>
                </a:solidFill>
              </a:rPr>
              <a:t>รพ.ธรรมศาสตร์เฉลิมพระเกียรติ</a:t>
            </a:r>
          </a:p>
          <a:p>
            <a:r>
              <a:rPr lang="th-TH" dirty="0"/>
              <a:t>รพ.สมเด็จพระนางเจ้าสิริก</a:t>
            </a:r>
            <a:r>
              <a:rPr lang="th-TH" dirty="0" err="1"/>
              <a:t>ิต์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111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C5778A-7884-40E0-AF62-80FD39E4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solidFill>
                  <a:srgbClr val="3333FF"/>
                </a:solidFill>
              </a:rPr>
              <a:t>การประเมิน (</a:t>
            </a:r>
            <a:r>
              <a:rPr lang="en-US" dirty="0">
                <a:solidFill>
                  <a:srgbClr val="3333FF"/>
                </a:solidFill>
              </a:rPr>
              <a:t>1 EPA +3 DOPs)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E7D76-CE89-473B-9295-673611BB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dirty="0"/>
              <a:t>EPA patient care: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level 4</a:t>
            </a:r>
          </a:p>
          <a:p>
            <a:pPr lvl="2"/>
            <a:r>
              <a:rPr lang="en-US" sz="3600" dirty="0"/>
              <a:t>(major) Trauma case x </a:t>
            </a:r>
            <a:r>
              <a:rPr lang="en-US" sz="3600" dirty="0">
                <a:solidFill>
                  <a:srgbClr val="FF0000"/>
                </a:solidFill>
              </a:rPr>
              <a:t>2 cases</a:t>
            </a:r>
          </a:p>
          <a:p>
            <a:pPr lvl="2"/>
            <a:r>
              <a:rPr lang="en-US" sz="3600" dirty="0"/>
              <a:t>Non-trauma case x </a:t>
            </a:r>
            <a:r>
              <a:rPr lang="en-US" sz="3600" dirty="0">
                <a:solidFill>
                  <a:srgbClr val="FF0000"/>
                </a:solidFill>
              </a:rPr>
              <a:t>2 cases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septic shock* </a:t>
            </a:r>
            <a:r>
              <a:rPr lang="en-US" sz="3600" dirty="0"/>
              <a:t>+ others)</a:t>
            </a:r>
          </a:p>
          <a:p>
            <a:pPr lvl="1"/>
            <a:r>
              <a:rPr lang="en-US" sz="4000" dirty="0"/>
              <a:t>DOPS intubation: </a:t>
            </a:r>
            <a:r>
              <a:rPr lang="en-US" sz="4000" dirty="0">
                <a:highlight>
                  <a:srgbClr val="FFFF00"/>
                </a:highlight>
              </a:rPr>
              <a:t>level 4</a:t>
            </a:r>
            <a:r>
              <a:rPr lang="en-US" sz="4000" dirty="0"/>
              <a:t>  x </a:t>
            </a:r>
            <a:r>
              <a:rPr lang="en-US" sz="4000" dirty="0">
                <a:solidFill>
                  <a:srgbClr val="FF0000"/>
                </a:solidFill>
              </a:rPr>
              <a:t>2 cases</a:t>
            </a:r>
          </a:p>
          <a:p>
            <a:pPr lvl="1"/>
            <a:r>
              <a:rPr lang="en-US" sz="4000" dirty="0"/>
              <a:t>DOPS POCUS: </a:t>
            </a:r>
            <a:r>
              <a:rPr lang="en-US" sz="4000" dirty="0">
                <a:highlight>
                  <a:srgbClr val="FFFF00"/>
                </a:highlight>
              </a:rPr>
              <a:t>level 4</a:t>
            </a:r>
            <a:r>
              <a:rPr lang="en-US" sz="4000" dirty="0"/>
              <a:t> x </a:t>
            </a:r>
            <a:r>
              <a:rPr lang="en-US" sz="4000" dirty="0">
                <a:solidFill>
                  <a:srgbClr val="FF0000"/>
                </a:solidFill>
              </a:rPr>
              <a:t>4 cases </a:t>
            </a:r>
            <a:r>
              <a:rPr lang="en-US" sz="4000" dirty="0"/>
              <a:t>(trauma 2, non-trauma 2)</a:t>
            </a:r>
          </a:p>
          <a:p>
            <a:pPr lvl="1"/>
            <a:r>
              <a:rPr lang="en-US" sz="4000" dirty="0"/>
              <a:t>DOPS CPR: </a:t>
            </a:r>
            <a:r>
              <a:rPr lang="en-US" sz="4000" dirty="0">
                <a:highlight>
                  <a:srgbClr val="FFFF00"/>
                </a:highlight>
              </a:rPr>
              <a:t>level 3</a:t>
            </a:r>
            <a:r>
              <a:rPr lang="en-US" sz="4000" dirty="0"/>
              <a:t> x </a:t>
            </a:r>
            <a:r>
              <a:rPr lang="en-US" sz="4000" dirty="0">
                <a:solidFill>
                  <a:srgbClr val="FF0000"/>
                </a:solidFill>
              </a:rPr>
              <a:t>1</a:t>
            </a:r>
            <a:r>
              <a:rPr lang="th-TH" sz="40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case</a:t>
            </a:r>
            <a:r>
              <a:rPr lang="th-TH" sz="4000" dirty="0">
                <a:solidFill>
                  <a:srgbClr val="FF0000"/>
                </a:solidFill>
              </a:rPr>
              <a:t> </a:t>
            </a:r>
            <a:r>
              <a:rPr lang="th-TH" sz="4000" dirty="0"/>
              <a:t>หากไม่สามารถเก็บได้จะทำ </a:t>
            </a:r>
            <a:r>
              <a:rPr lang="en-US" sz="4000" dirty="0"/>
              <a:t>simulation</a:t>
            </a:r>
            <a:r>
              <a:rPr lang="th-TH" sz="4000" dirty="0"/>
              <a:t> ปลายปี </a:t>
            </a:r>
            <a:r>
              <a:rPr lang="en-US" sz="4000" dirty="0"/>
              <a:t>1</a:t>
            </a:r>
            <a:r>
              <a:rPr lang="th-TH" sz="4000" dirty="0"/>
              <a:t> ครั้ง </a:t>
            </a:r>
          </a:p>
          <a:p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122285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67385-63DC-4059-91B1-DCBA288BB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6" t="36551" r="31991" b="46087"/>
          <a:stretch/>
        </p:blipFill>
        <p:spPr>
          <a:xfrm>
            <a:off x="191097" y="174933"/>
            <a:ext cx="10309092" cy="26318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4A4941-CA8A-4E20-BF89-943C4D2A8C55}"/>
              </a:ext>
            </a:extLst>
          </p:cNvPr>
          <p:cNvSpPr/>
          <p:nvPr/>
        </p:nvSpPr>
        <p:spPr>
          <a:xfrm>
            <a:off x="191098" y="3170583"/>
            <a:ext cx="9837486" cy="405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0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ระดับการประเมินความสามารถโดยรวม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th-TH" sz="2000" dirty="0">
                <a:latin typeface="TH SarabunPSK" panose="020B0500040200020003" pitchFamily="34" charset="-34"/>
                <a:ea typeface="Wingdings" panose="05000000000000000000" pitchFamily="2" charset="2"/>
                <a:cs typeface="TH SarabunPSK" panose="020B0500040200020003" pitchFamily="34" charset="-34"/>
              </a:rPr>
              <a:t>❑</a:t>
            </a:r>
            <a:r>
              <a:rPr lang="th-TH" sz="20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ระดับ </a:t>
            </a:r>
            <a:r>
              <a:rPr lang="en-US" sz="20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0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= ยังไม่สามารถอนุญาตให้ลงมือปฏิบัติได้ (ให้สังเกตการณ์เท่านั้น)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th-TH" sz="2000" dirty="0">
                <a:latin typeface="TH SarabunPSK" panose="020B0500040200020003" pitchFamily="34" charset="-34"/>
                <a:ea typeface="Wingdings" panose="05000000000000000000" pitchFamily="2" charset="2"/>
                <a:cs typeface="TH SarabunPSK" panose="020B0500040200020003" pitchFamily="34" charset="-34"/>
              </a:rPr>
              <a:t>❑</a:t>
            </a:r>
            <a:r>
              <a:rPr lang="th-TH" sz="20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ระดับ </a:t>
            </a:r>
            <a:r>
              <a:rPr lang="en-US" sz="20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0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= สามารถปฏิบัติงานได้ภายใต้การควบคุมของอาจารย์อย่างใกล้ชิด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th-TH" sz="2000" dirty="0">
                <a:latin typeface="TH SarabunPSK" panose="020B0500040200020003" pitchFamily="34" charset="-34"/>
                <a:ea typeface="Wingdings" panose="05000000000000000000" pitchFamily="2" charset="2"/>
                <a:cs typeface="TH SarabunPSK" panose="020B0500040200020003" pitchFamily="34" charset="-34"/>
              </a:rPr>
              <a:t>❑</a:t>
            </a:r>
            <a:r>
              <a:rPr lang="th-TH" sz="20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ระดับ </a:t>
            </a:r>
            <a:r>
              <a:rPr lang="en-US" sz="20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0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= สามารถปฏิบัติงานได้เอง ภายใต้การชี้แนะของอาจารย์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th-TH" sz="2000" dirty="0">
                <a:latin typeface="TH SarabunPSK" panose="020B0500040200020003" pitchFamily="34" charset="-34"/>
                <a:ea typeface="Wingdings" panose="05000000000000000000" pitchFamily="2" charset="2"/>
                <a:cs typeface="TH SarabunPSK" panose="020B0500040200020003" pitchFamily="34" charset="-34"/>
              </a:rPr>
              <a:t>❑</a:t>
            </a:r>
            <a:r>
              <a:rPr lang="th-TH" sz="20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ระดับ </a:t>
            </a:r>
            <a:r>
              <a:rPr lang="en-US" sz="20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0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= สามารถปฏิบัติงานได้เอง โดยมีอาจารย์ให้ความช่วยเหลือเมื่อต้องการ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/>
            <a:r>
              <a:rPr lang="th-TH" sz="2000" dirty="0">
                <a:latin typeface="TH SarabunPSK" panose="020B0500040200020003" pitchFamily="34" charset="-34"/>
                <a:ea typeface="Wingdings" panose="05000000000000000000" pitchFamily="2" charset="2"/>
                <a:cs typeface="TH SarabunPSK" panose="020B0500040200020003" pitchFamily="34" charset="-34"/>
              </a:rPr>
              <a:t>❑</a:t>
            </a:r>
            <a:r>
              <a:rPr lang="th-TH" sz="20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ระดับ </a:t>
            </a:r>
            <a:r>
              <a:rPr lang="en-US" sz="20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000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= สามารถปฏิบัติงานได้เอง และควบคุมผู้ที่มีประสบการณ์น้อยกว่า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ความเห็น หรือคำแนะนำ ข้อควรพัฒนา 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194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804AEBD-D77A-4169-8D38-181B1DDEC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130316"/>
              </p:ext>
            </p:extLst>
          </p:nvPr>
        </p:nvGraphicFramePr>
        <p:xfrm>
          <a:off x="745435" y="277078"/>
          <a:ext cx="10515599" cy="6780228"/>
        </p:xfrm>
        <a:graphic>
          <a:graphicData uri="http://schemas.openxmlformats.org/drawingml/2006/table">
            <a:tbl>
              <a:tblPr firstRow="1" firstCol="1" bandRow="1"/>
              <a:tblGrid>
                <a:gridCol w="5601156">
                  <a:extLst>
                    <a:ext uri="{9D8B030D-6E8A-4147-A177-3AD203B41FA5}">
                      <a16:colId xmlns:a16="http://schemas.microsoft.com/office/drawing/2014/main" val="2578201890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3581657127"/>
                    </a:ext>
                  </a:extLst>
                </a:gridCol>
                <a:gridCol w="1091189">
                  <a:extLst>
                    <a:ext uri="{9D8B030D-6E8A-4147-A177-3AD203B41FA5}">
                      <a16:colId xmlns:a16="http://schemas.microsoft.com/office/drawing/2014/main" val="524542936"/>
                    </a:ext>
                  </a:extLst>
                </a:gridCol>
                <a:gridCol w="1120311">
                  <a:extLst>
                    <a:ext uri="{9D8B030D-6E8A-4147-A177-3AD203B41FA5}">
                      <a16:colId xmlns:a16="http://schemas.microsoft.com/office/drawing/2014/main" val="2754165385"/>
                    </a:ext>
                  </a:extLst>
                </a:gridCol>
                <a:gridCol w="630687">
                  <a:extLst>
                    <a:ext uri="{9D8B030D-6E8A-4147-A177-3AD203B41FA5}">
                      <a16:colId xmlns:a16="http://schemas.microsoft.com/office/drawing/2014/main" val="1724426252"/>
                    </a:ext>
                  </a:extLst>
                </a:gridCol>
                <a:gridCol w="954676">
                  <a:extLst>
                    <a:ext uri="{9D8B030D-6E8A-4147-A177-3AD203B41FA5}">
                      <a16:colId xmlns:a16="http://schemas.microsoft.com/office/drawing/2014/main" val="1221259082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Outstanding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Average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Below average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NA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remark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548729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Triage critical patient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520586"/>
                  </a:ext>
                </a:extLst>
              </a:tr>
              <a:tr h="36080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ซักประวัติได้กระชับ ครอบคลุม เหมาะสมกับเวลา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59161"/>
                  </a:ext>
                </a:extLst>
              </a:tr>
              <a:tr h="36198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ตรวจร่างกายระบบที่เกี่ยวข้องได้อย่างถูกต้องแม่นยำ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155048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ส่งตรวจทางห้องปฏิบัติการได้อย่างเหมาะสม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612437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วินิจฉัยโรค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วินิจฉัยแยกโรคได้ถูกต้อง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754487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ให้การรักษาเบื้องต้นได้อย่างถูกต้อง เป็นระบบ 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07339"/>
                  </a:ext>
                </a:extLst>
              </a:tr>
              <a:tr h="36424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ติดตามการเปลี่ยนแปลงของอาการได้อย่างถูกต้องเหมาะสม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319996"/>
                  </a:ext>
                </a:extLst>
              </a:tr>
              <a:tr h="62441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ตัดสินใจให้การรักษาสอดคล้องกับการเปลี่ยนแปลงทางคลินิกได้อย่างเหมาะสม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881279"/>
                  </a:ext>
                </a:extLst>
              </a:tr>
              <a:tr h="38234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เลือกทำหัตถการที่จำเป็นและเหมาะสมต่อการวินิจฉัยและรักษาได้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593189"/>
                  </a:ext>
                </a:extLst>
              </a:tr>
              <a:tr h="38460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ตัดสินใจในการปรึกษา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ขอความช่วยเหลือได้อย่างเหมาะสม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3970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พิจารณาจำหน่ายผู้ป่วยได้อย่างเหมาะสม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086510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ส่งข้อมูลทางการแพทย์อย่างมีระบบ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897625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ให้ข้อมูลและให้คำปรึกษากับญาติ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ผู้ป่วยได้อย่างเหมาะสม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4349"/>
                  </a:ext>
                </a:extLst>
              </a:tr>
              <a:tr h="32804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สื่อสารและทำงานเป็นทีมกับบุคลากรได้อย่างเหมาะสม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5057"/>
                  </a:ext>
                </a:extLst>
              </a:tr>
              <a:tr h="56733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บันทึกข้อมูลทางการแพทย์ในเวชระเบียนได้อย่างถูกต้องครบถ้วน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05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491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28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BD8E-6FAE-48C2-8B47-D877246F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1F5D5-1144-457A-BE24-A3AFF7FEB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8E9E1-F8AD-40B2-A996-74E992C4C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6" t="24652" r="27853" b="9931"/>
          <a:stretch/>
        </p:blipFill>
        <p:spPr>
          <a:xfrm>
            <a:off x="1828800" y="175819"/>
            <a:ext cx="7682948" cy="650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9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3175E-5390-4499-A139-FCC61BE9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800" dirty="0"/>
              <a:t>โครงการนำร่อง การประเมินโดยใช้</a:t>
            </a:r>
            <a:r>
              <a:rPr lang="en-US" sz="4800" dirty="0"/>
              <a:t> EPA/DOPs </a:t>
            </a:r>
            <a:r>
              <a:rPr lang="th-TH" sz="4800" dirty="0"/>
              <a:t>แพทย์เพิ่มพูนทักษะในห้องฉุกเฉิน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A6A4-E64E-4823-9131-89A63FFA6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006"/>
            <a:ext cx="10515600" cy="4667250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/>
              <a:t>แห่ง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นำร่อง (เชียงราย ลำปาง สระบุรี นครราชสีมา ชลบุรี นครพิงค์) ขณะนี้บางแห่งไม่มีแพทย์เพิ่มพูนทักษะผ่าน บางแห่ง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สัปดาห์ บางแห่ง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สัปดาห์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ทุกแห่งมีแพทย์ฉุกเฉิน และมี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residency training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เพื่อดูความเป็นไปได้จากการใช้แบบประเมิน </a:t>
            </a:r>
          </a:p>
        </p:txBody>
      </p:sp>
    </p:spTree>
    <p:extLst>
      <p:ext uri="{BB962C8B-B14F-4D97-AF65-F5344CB8AC3E}">
        <p14:creationId xmlns:p14="http://schemas.microsoft.com/office/powerpoint/2010/main" val="133813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44B4-7688-4AF6-9F4A-CAD6C59A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31A6-44C8-47A1-9C35-13CB8C25D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322"/>
            <a:ext cx="10515600" cy="5032233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ระยะเวลาในการเก็บข้อมูล ปลายเดือนกันยายน </a:t>
            </a:r>
            <a:r>
              <a:rPr lang="en-US" dirty="0"/>
              <a:t>63 –</a:t>
            </a:r>
            <a:r>
              <a:rPr lang="th-TH" dirty="0"/>
              <a:t> ต้นเดือนมกราคม </a:t>
            </a:r>
            <a:r>
              <a:rPr lang="en-US" dirty="0"/>
              <a:t>64</a:t>
            </a:r>
          </a:p>
          <a:p>
            <a:r>
              <a:rPr lang="th-TH" dirty="0"/>
              <a:t>ระยะเวลาในการผ่าน</a:t>
            </a:r>
            <a:r>
              <a:rPr lang="en-US" dirty="0"/>
              <a:t> rotation</a:t>
            </a:r>
            <a:r>
              <a:rPr lang="th-TH" dirty="0"/>
              <a:t> </a:t>
            </a:r>
            <a:r>
              <a:rPr lang="en-US" dirty="0"/>
              <a:t>ER </a:t>
            </a:r>
            <a:r>
              <a:rPr lang="th-TH" dirty="0"/>
              <a:t>มีทั้ง </a:t>
            </a:r>
            <a:r>
              <a:rPr lang="en-US" dirty="0"/>
              <a:t>2</a:t>
            </a:r>
            <a:r>
              <a:rPr lang="th-TH" dirty="0"/>
              <a:t> สัปดาห์ และ </a:t>
            </a:r>
            <a:r>
              <a:rPr lang="en-US" dirty="0"/>
              <a:t>4 </a:t>
            </a:r>
            <a:r>
              <a:rPr lang="th-TH" dirty="0"/>
              <a:t>สัปดาห์</a:t>
            </a:r>
          </a:p>
          <a:p>
            <a:r>
              <a:rPr lang="th-TH" dirty="0"/>
              <a:t>การใช้แบบประเมิน </a:t>
            </a:r>
            <a:r>
              <a:rPr lang="en-US" dirty="0"/>
              <a:t>EPA, DOPs</a:t>
            </a:r>
            <a:r>
              <a:rPr lang="th-TH" dirty="0"/>
              <a:t> ไม่มีประเด็นแก้ไข</a:t>
            </a:r>
          </a:p>
          <a:p>
            <a:r>
              <a:rPr lang="th-TH" dirty="0"/>
              <a:t>ความเป็นไปได้ในการประเมิน </a:t>
            </a:r>
          </a:p>
          <a:p>
            <a:pPr lvl="1"/>
            <a:r>
              <a:rPr lang="th-TH" dirty="0"/>
              <a:t>จำนวนผู้ป่วย</a:t>
            </a:r>
            <a:r>
              <a:rPr lang="en-US" dirty="0"/>
              <a:t>/</a:t>
            </a:r>
            <a:r>
              <a:rPr lang="th-TH" dirty="0"/>
              <a:t>ระยะเวลาที่ผ่าน</a:t>
            </a:r>
            <a:r>
              <a:rPr lang="en-US" dirty="0"/>
              <a:t>: </a:t>
            </a:r>
            <a:r>
              <a:rPr lang="th-TH" dirty="0"/>
              <a:t>เพียงพอ เป็นไปได้</a:t>
            </a:r>
          </a:p>
          <a:p>
            <a:pPr lvl="1"/>
            <a:r>
              <a:rPr lang="th-TH" dirty="0"/>
              <a:t>บางช่วงมีแพทย์ประจำบ้านที่ต้องการเก็บหัตถการเช่นเดียวกัน</a:t>
            </a:r>
          </a:p>
          <a:p>
            <a:pPr lvl="1"/>
            <a:r>
              <a:rPr lang="th-TH" dirty="0"/>
              <a:t>การประเมินมีจำนวนมาก ทั้งส่วนกลางและของ</a:t>
            </a:r>
            <a:r>
              <a:rPr lang="en-US" dirty="0"/>
              <a:t> ER</a:t>
            </a:r>
            <a:r>
              <a:rPr lang="th-TH" dirty="0"/>
              <a:t> </a:t>
            </a:r>
          </a:p>
          <a:p>
            <a:pPr lvl="1"/>
            <a:r>
              <a:rPr lang="th-TH" dirty="0"/>
              <a:t>การประเมินไม่ได้มีผลต่อแพทย์เพิ่มพูนทักษะ</a:t>
            </a:r>
          </a:p>
          <a:p>
            <a:r>
              <a:rPr lang="th-TH" dirty="0"/>
              <a:t> </a:t>
            </a:r>
            <a:r>
              <a:rPr lang="en-US" dirty="0"/>
              <a:t>plan: develop</a:t>
            </a:r>
            <a:r>
              <a:rPr lang="th-TH" dirty="0"/>
              <a:t> วิธีการเก็บข้อมูลให้สะดวกมากขึ้น</a:t>
            </a:r>
            <a:r>
              <a:rPr lang="en-US" dirty="0"/>
              <a:t>/</a:t>
            </a:r>
            <a:r>
              <a:rPr lang="th-TH" dirty="0"/>
              <a:t>เป็นรูปเล่ม</a:t>
            </a:r>
          </a:p>
        </p:txBody>
      </p:sp>
    </p:spTree>
    <p:extLst>
      <p:ext uri="{BB962C8B-B14F-4D97-AF65-F5344CB8AC3E}">
        <p14:creationId xmlns:p14="http://schemas.microsoft.com/office/powerpoint/2010/main" val="390258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A096-D9AD-4A06-9649-05B9F601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5A8D3-D74B-4D9A-BF87-599EC9D2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D9F87-76C9-4853-8559-A9E868854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26620" r="27446" b="28986"/>
          <a:stretch/>
        </p:blipFill>
        <p:spPr>
          <a:xfrm>
            <a:off x="344557" y="0"/>
            <a:ext cx="7169426" cy="3044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3AC29-512F-42D4-8702-44815276E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06" t="48819" r="11712" b="11738"/>
          <a:stretch/>
        </p:blipFill>
        <p:spPr>
          <a:xfrm>
            <a:off x="1033355" y="2882348"/>
            <a:ext cx="10734575" cy="38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21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1365</Words>
  <Application>Microsoft Office PowerPoint</Application>
  <PresentationFormat>Widescreen</PresentationFormat>
  <Paragraphs>228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Angsana New</vt:lpstr>
      <vt:lpstr>Arial</vt:lpstr>
      <vt:lpstr>Calibri</vt:lpstr>
      <vt:lpstr>Calibri Light</vt:lpstr>
      <vt:lpstr>Cordia New</vt:lpstr>
      <vt:lpstr>TH SarabunPSK</vt:lpstr>
      <vt:lpstr>Wingdings</vt:lpstr>
      <vt:lpstr>Office Theme</vt:lpstr>
      <vt:lpstr>โครงการนำร่องแพทย์เพิ่มพูนทักษะในแผนกฉุกเฉิน</vt:lpstr>
      <vt:lpstr>ระยะเวลาในการผ่าน: 4 สัปดาห์</vt:lpstr>
      <vt:lpstr>การประเมิน (1 EPA +3 DOPs)</vt:lpstr>
      <vt:lpstr>PowerPoint Presentation</vt:lpstr>
      <vt:lpstr>PowerPoint Presentation</vt:lpstr>
      <vt:lpstr>PowerPoint Presentation</vt:lpstr>
      <vt:lpstr>โครงการนำร่อง การประเมินโดยใช้ EPA/DOPs แพทย์เพิ่มพูนทักษะในห้องฉุกเฉิน</vt:lpstr>
      <vt:lpstr>Outcome</vt:lpstr>
      <vt:lpstr>PowerPoint Presentation</vt:lpstr>
      <vt:lpstr>Plan: implementation</vt:lpstr>
      <vt:lpstr>Plan: implementation</vt:lpstr>
      <vt:lpstr>ตัวอย่างโรงพยาบาลระดับ A/S ที่มี EP &gt;2 (เขต 1)</vt:lpstr>
      <vt:lpstr>ตัวอย่างโรงพยาบาลระดับ A/S ที่มี EP &gt;2 (เขต 2)</vt:lpstr>
      <vt:lpstr>ตัวอย่างโรงพยาบาลระดับ A/S ที่มี EP &gt;2 (เขต 3)</vt:lpstr>
      <vt:lpstr>ตัวอย่างโรงพยาบาลระดับ A/S ที่มี EP &gt;2 (เขต 4)</vt:lpstr>
      <vt:lpstr>ตัวอย่างโรงพยาบาลระดับ A/S ที่มี EP &gt;2 (เขต 5)</vt:lpstr>
      <vt:lpstr>ตัวอย่างโรงพยาบาลระดับ A/S ที่มี EP &gt;2 (เขต 6)</vt:lpstr>
      <vt:lpstr>ตัวอย่างโรงพยาบาลระดับ A/S ที่มี EP &gt;2 (เขต 7)</vt:lpstr>
      <vt:lpstr>ตัวอย่างโรงพยาบาลระดับ A/S ที่มี EP &gt;2 (เขต 8)</vt:lpstr>
      <vt:lpstr>ตัวอย่างโรงพยาบาลระดับ A/S ที่มี EP &gt;2 (เขต 9)</vt:lpstr>
      <vt:lpstr>ตัวอย่างโรงพยาบาลระดับ A/S ที่มี EP &gt;2 (เขต 10)</vt:lpstr>
      <vt:lpstr>ตัวอย่างโรงพยาบาลระดับ A/S ที่มี EP &gt;2 (เขต 11)</vt:lpstr>
      <vt:lpstr>ตัวอย่างโรงพยาบาลระดับ A/S ที่มี EP &gt;2 (เขต 12)</vt:lpstr>
      <vt:lpstr>ตัวอย่างโรงพยาบาลในสังกัดอื่น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แพทย์เพิ่มพูนทักษะในแผนกฉุกเฉิน</dc:title>
  <dc:creator>อ. พญ. ทิพา ชาคร</dc:creator>
  <cp:lastModifiedBy>อ. พญ. ทิพา ชาคร</cp:lastModifiedBy>
  <cp:revision>18</cp:revision>
  <dcterms:created xsi:type="dcterms:W3CDTF">2021-02-10T16:13:30Z</dcterms:created>
  <dcterms:modified xsi:type="dcterms:W3CDTF">2021-04-09T07:45:52Z</dcterms:modified>
</cp:coreProperties>
</file>